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21"/>
  </p:notesMasterIdLst>
  <p:sldIdLst>
    <p:sldId id="256" r:id="rId2"/>
    <p:sldId id="276" r:id="rId3"/>
    <p:sldId id="277" r:id="rId4"/>
    <p:sldId id="268" r:id="rId5"/>
    <p:sldId id="269" r:id="rId6"/>
    <p:sldId id="270" r:id="rId7"/>
    <p:sldId id="271" r:id="rId8"/>
    <p:sldId id="272" r:id="rId9"/>
    <p:sldId id="273" r:id="rId10"/>
    <p:sldId id="274" r:id="rId11"/>
    <p:sldId id="275" r:id="rId12"/>
    <p:sldId id="265" r:id="rId13"/>
    <p:sldId id="262" r:id="rId14"/>
    <p:sldId id="261" r:id="rId15"/>
    <p:sldId id="266" r:id="rId16"/>
    <p:sldId id="263" r:id="rId17"/>
    <p:sldId id="264" r:id="rId18"/>
    <p:sldId id="257"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92"/>
    <p:restoredTop sz="86822"/>
  </p:normalViewPr>
  <p:slideViewPr>
    <p:cSldViewPr snapToGrid="0" snapToObjects="1">
      <p:cViewPr varScale="1">
        <p:scale>
          <a:sx n="117" d="100"/>
          <a:sy n="117" d="100"/>
        </p:scale>
        <p:origin x="92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A0B7E-B595-B14C-B05F-40313997F4EC}" type="datetimeFigureOut">
              <a:rPr lang="en-US" smtClean="0"/>
              <a:t>5/7/23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A27FD-C524-254A-A05F-2F794142324C}" type="slidenum">
              <a:rPr lang="en-US" smtClean="0"/>
              <a:t>‹#›</a:t>
            </a:fld>
            <a:endParaRPr lang="en-US"/>
          </a:p>
        </p:txBody>
      </p:sp>
    </p:spTree>
    <p:extLst>
      <p:ext uri="{BB962C8B-B14F-4D97-AF65-F5344CB8AC3E}">
        <p14:creationId xmlns:p14="http://schemas.microsoft.com/office/powerpoint/2010/main" val="975208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past, students have started to notice the usefulness of the concepts covered in the later sessions around July – mind them and you’ll be thanking yourself later.</a:t>
            </a:r>
          </a:p>
        </p:txBody>
      </p:sp>
      <p:sp>
        <p:nvSpPr>
          <p:cNvPr id="4" name="Slide Number Placeholder 3"/>
          <p:cNvSpPr>
            <a:spLocks noGrp="1"/>
          </p:cNvSpPr>
          <p:nvPr>
            <p:ph type="sldNum" sz="quarter" idx="5"/>
          </p:nvPr>
        </p:nvSpPr>
        <p:spPr/>
        <p:txBody>
          <a:bodyPr/>
          <a:lstStyle/>
          <a:p>
            <a:fld id="{A57A27FD-C524-254A-A05F-2F794142324C}" type="slidenum">
              <a:rPr lang="en-US" smtClean="0"/>
              <a:t>3</a:t>
            </a:fld>
            <a:endParaRPr lang="en-US"/>
          </a:p>
        </p:txBody>
      </p:sp>
    </p:spTree>
    <p:extLst>
      <p:ext uri="{BB962C8B-B14F-4D97-AF65-F5344CB8AC3E}">
        <p14:creationId xmlns:p14="http://schemas.microsoft.com/office/powerpoint/2010/main" val="1506217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Files – code that you doubt you’ll make many changes to, or the kind of code that you want to import into a notebook. Notebooks – code that produces figures, code that might change a lot, or single-use code.</a:t>
            </a:r>
          </a:p>
        </p:txBody>
      </p:sp>
      <p:sp>
        <p:nvSpPr>
          <p:cNvPr id="4" name="Slide Number Placeholder 3"/>
          <p:cNvSpPr>
            <a:spLocks noGrp="1"/>
          </p:cNvSpPr>
          <p:nvPr>
            <p:ph type="sldNum" sz="quarter" idx="5"/>
          </p:nvPr>
        </p:nvSpPr>
        <p:spPr/>
        <p:txBody>
          <a:bodyPr/>
          <a:lstStyle/>
          <a:p>
            <a:fld id="{A57A27FD-C524-254A-A05F-2F794142324C}" type="slidenum">
              <a:rPr lang="en-US" smtClean="0"/>
              <a:t>8</a:t>
            </a:fld>
            <a:endParaRPr lang="en-US"/>
          </a:p>
        </p:txBody>
      </p:sp>
    </p:spTree>
    <p:extLst>
      <p:ext uri="{BB962C8B-B14F-4D97-AF65-F5344CB8AC3E}">
        <p14:creationId xmlns:p14="http://schemas.microsoft.com/office/powerpoint/2010/main" val="617491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Party parrot!</a:t>
            </a:r>
          </a:p>
        </p:txBody>
      </p:sp>
      <p:sp>
        <p:nvSpPr>
          <p:cNvPr id="4" name="Slide Number Placeholder 3"/>
          <p:cNvSpPr>
            <a:spLocks noGrp="1"/>
          </p:cNvSpPr>
          <p:nvPr>
            <p:ph type="sldNum" sz="quarter" idx="5"/>
          </p:nvPr>
        </p:nvSpPr>
        <p:spPr/>
        <p:txBody>
          <a:bodyPr/>
          <a:lstStyle/>
          <a:p>
            <a:fld id="{A57A27FD-C524-254A-A05F-2F794142324C}" type="slidenum">
              <a:rPr lang="en-US" smtClean="0"/>
              <a:t>10</a:t>
            </a:fld>
            <a:endParaRPr lang="en-US"/>
          </a:p>
        </p:txBody>
      </p:sp>
    </p:spTree>
    <p:extLst>
      <p:ext uri="{BB962C8B-B14F-4D97-AF65-F5344CB8AC3E}">
        <p14:creationId xmlns:p14="http://schemas.microsoft.com/office/powerpoint/2010/main" val="4036263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show them how to download the course material after we talk about terminal commands.</a:t>
            </a:r>
          </a:p>
        </p:txBody>
      </p:sp>
      <p:sp>
        <p:nvSpPr>
          <p:cNvPr id="4" name="Slide Number Placeholder 3"/>
          <p:cNvSpPr>
            <a:spLocks noGrp="1"/>
          </p:cNvSpPr>
          <p:nvPr>
            <p:ph type="sldNum" sz="quarter" idx="5"/>
          </p:nvPr>
        </p:nvSpPr>
        <p:spPr/>
        <p:txBody>
          <a:bodyPr/>
          <a:lstStyle/>
          <a:p>
            <a:fld id="{A57A27FD-C524-254A-A05F-2F794142324C}" type="slidenum">
              <a:rPr lang="en-US" smtClean="0"/>
              <a:t>11</a:t>
            </a:fld>
            <a:endParaRPr lang="en-US"/>
          </a:p>
        </p:txBody>
      </p:sp>
    </p:spTree>
    <p:extLst>
      <p:ext uri="{BB962C8B-B14F-4D97-AF65-F5344CB8AC3E}">
        <p14:creationId xmlns:p14="http://schemas.microsoft.com/office/powerpoint/2010/main" val="428595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sit down at the end of this session with anyone running windows and help them set up the Windows Subsystem for Linux (WSL)</a:t>
            </a:r>
          </a:p>
        </p:txBody>
      </p:sp>
      <p:sp>
        <p:nvSpPr>
          <p:cNvPr id="4" name="Slide Number Placeholder 3"/>
          <p:cNvSpPr>
            <a:spLocks noGrp="1"/>
          </p:cNvSpPr>
          <p:nvPr>
            <p:ph type="sldNum" sz="quarter" idx="5"/>
          </p:nvPr>
        </p:nvSpPr>
        <p:spPr/>
        <p:txBody>
          <a:bodyPr/>
          <a:lstStyle/>
          <a:p>
            <a:fld id="{A57A27FD-C524-254A-A05F-2F794142324C}" type="slidenum">
              <a:rPr lang="en-US" smtClean="0"/>
              <a:t>15</a:t>
            </a:fld>
            <a:endParaRPr lang="en-US"/>
          </a:p>
        </p:txBody>
      </p:sp>
    </p:spTree>
    <p:extLst>
      <p:ext uri="{BB962C8B-B14F-4D97-AF65-F5344CB8AC3E}">
        <p14:creationId xmlns:p14="http://schemas.microsoft.com/office/powerpoint/2010/main" val="4123623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python 2.7 is deprecated (no longer supported) because the number of stubborn researchers still using it is surprisingly high. If given code that runs on 2.7, they should come talk to us.</a:t>
            </a:r>
          </a:p>
        </p:txBody>
      </p:sp>
      <p:sp>
        <p:nvSpPr>
          <p:cNvPr id="4" name="Slide Number Placeholder 3"/>
          <p:cNvSpPr>
            <a:spLocks noGrp="1"/>
          </p:cNvSpPr>
          <p:nvPr>
            <p:ph type="sldNum" sz="quarter" idx="5"/>
          </p:nvPr>
        </p:nvSpPr>
        <p:spPr/>
        <p:txBody>
          <a:bodyPr/>
          <a:lstStyle/>
          <a:p>
            <a:fld id="{A57A27FD-C524-254A-A05F-2F794142324C}" type="slidenum">
              <a:rPr lang="en-US" smtClean="0"/>
              <a:t>17</a:t>
            </a:fld>
            <a:endParaRPr lang="en-US"/>
          </a:p>
        </p:txBody>
      </p:sp>
    </p:spTree>
    <p:extLst>
      <p:ext uri="{BB962C8B-B14F-4D97-AF65-F5344CB8AC3E}">
        <p14:creationId xmlns:p14="http://schemas.microsoft.com/office/powerpoint/2010/main" val="3567539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atin typeface="Times New Roman" charset="0"/>
                <a:ea typeface="Times New Roman" charset="0"/>
                <a:cs typeface="Times New Roman" charset="0"/>
              </a:defRPr>
            </a:lvl1pPr>
          </a:lstStyle>
          <a:p>
            <a:r>
              <a:rPr lang="en-US" dirty="0"/>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1673806-0BCD-1F42-BAA8-2011034B3C6A}" type="datetimeFigureOut">
              <a:rPr lang="en-US" smtClean="0"/>
              <a:t>5/7/23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1673806-0BCD-1F42-BAA8-2011034B3C6A}" type="datetimeFigureOut">
              <a:rPr lang="en-US" smtClean="0"/>
              <a:t>5/7/23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673806-0BCD-1F42-BAA8-2011034B3C6A}" type="datetimeFigureOut">
              <a:rPr lang="en-US" smtClean="0"/>
              <a:t>5/7/23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673806-0BCD-1F42-BAA8-2011034B3C6A}" type="datetimeFigureOut">
              <a:rPr lang="en-US" smtClean="0"/>
              <a:t>5/7/23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673806-0BCD-1F42-BAA8-2011034B3C6A}" type="datetimeFigureOut">
              <a:rPr lang="en-US" smtClean="0"/>
              <a:t>5/7/23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1673806-0BCD-1F42-BAA8-2011034B3C6A}" type="datetimeFigureOut">
              <a:rPr lang="en-US" smtClean="0"/>
              <a:t>5/7/23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5/7/23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Times New Roman" charset="0"/>
                <a:ea typeface="Times New Roman" charset="0"/>
                <a:cs typeface="Times New Roman" charset="0"/>
              </a:defRPr>
            </a:lvl1pPr>
          </a:lstStyle>
          <a:p>
            <a:fld id="{51673806-0BCD-1F42-BAA8-2011034B3C6A}" type="datetimeFigureOut">
              <a:rPr lang="en-US" smtClean="0"/>
              <a:pPr/>
              <a:t>5/7/23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Times New Roman" charset="0"/>
                <a:ea typeface="Times New Roman" charset="0"/>
                <a:cs typeface="Times New Roman" charset="0"/>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Times New Roman" charset="0"/>
                <a:ea typeface="Times New Roman" charset="0"/>
                <a:cs typeface="Times New Roman" charset="0"/>
              </a:defRPr>
            </a:lvl1pPr>
          </a:lstStyle>
          <a:p>
            <a:fld id="{6E91FEF2-9535-6649-9966-C0D43DCC741C}" type="slidenum">
              <a:rPr lang="en-US" smtClean="0"/>
              <a:pPr/>
              <a:t>‹#›</a:t>
            </a:fld>
            <a:endParaRPr lang="en-US" dirty="0"/>
          </a:p>
        </p:txBody>
      </p:sp>
    </p:spTree>
    <p:extLst>
      <p:ext uri="{BB962C8B-B14F-4D97-AF65-F5344CB8AC3E}">
        <p14:creationId xmlns:p14="http://schemas.microsoft.com/office/powerpoint/2010/main" val="2069047378"/>
      </p:ext>
    </p:extLst>
  </p:cSld>
  <p:clrMap bg1="dk1" tx1="lt1" bg2="dk2" tx2="lt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 id="2147484306" r:id="rId12"/>
    <p:sldLayoutId id="2147484307" r:id="rId13"/>
    <p:sldLayoutId id="2147484308" r:id="rId14"/>
    <p:sldLayoutId id="2147484309" r:id="rId15"/>
    <p:sldLayoutId id="2147484310" r:id="rId16"/>
    <p:sldLayoutId id="2147484311" r:id="rId17"/>
  </p:sldLayoutIdLst>
  <p:txStyles>
    <p:titleStyle>
      <a:lvl1pPr algn="l" defTabSz="914400" rtl="0" eaLnBrk="1" latinLnBrk="0" hangingPunct="1">
        <a:lnSpc>
          <a:spcPct val="90000"/>
        </a:lnSpc>
        <a:spcBef>
          <a:spcPct val="0"/>
        </a:spcBef>
        <a:buNone/>
        <a:defRPr sz="3600" kern="1200">
          <a:solidFill>
            <a:schemeClr val="tx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learnpython.org/" TargetMode="External"/><Relationship Id="rId2" Type="http://schemas.openxmlformats.org/officeDocument/2006/relationships/hyperlink" Target="https://www.python.org/about/gettingstarted/" TargetMode="External"/><Relationship Id="rId1" Type="http://schemas.openxmlformats.org/officeDocument/2006/relationships/slideLayout" Target="../slideLayouts/slideLayout2.xml"/><Relationship Id="rId4" Type="http://schemas.openxmlformats.org/officeDocument/2006/relationships/hyperlink" Target="https://www.codecademy.com/learn/learn-python-3"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www.sublimetext.co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iterm2.co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sciserver.or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anaconda.com/products/individua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a:t>
            </a:r>
          </a:p>
        </p:txBody>
      </p:sp>
      <p:sp>
        <p:nvSpPr>
          <p:cNvPr id="3" name="Subtitle 2"/>
          <p:cNvSpPr>
            <a:spLocks noGrp="1"/>
          </p:cNvSpPr>
          <p:nvPr>
            <p:ph type="subTitle" idx="1"/>
          </p:nvPr>
        </p:nvSpPr>
        <p:spPr/>
        <p:txBody>
          <a:bodyPr>
            <a:normAutofit lnSpcReduction="10000"/>
          </a:bodyPr>
          <a:lstStyle/>
          <a:p>
            <a:r>
              <a:rPr lang="en-US" dirty="0"/>
              <a:t>SURP 2022 Python Bootcamp</a:t>
            </a:r>
          </a:p>
          <a:p>
            <a:r>
              <a:rPr lang="en-US" dirty="0"/>
              <a:t>Ohio State Astronomy </a:t>
            </a:r>
          </a:p>
          <a:p>
            <a:r>
              <a:rPr lang="en-US" dirty="0"/>
              <a:t>Slides by: James W. Johnson</a:t>
            </a:r>
          </a:p>
        </p:txBody>
      </p:sp>
    </p:spTree>
    <p:extLst>
      <p:ext uri="{BB962C8B-B14F-4D97-AF65-F5344CB8AC3E}">
        <p14:creationId xmlns:p14="http://schemas.microsoft.com/office/powerpoint/2010/main" val="175002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have</a:t>
            </a:r>
          </a:p>
        </p:txBody>
      </p:sp>
      <p:pic>
        <p:nvPicPr>
          <p:cNvPr id="6" name="Picture 5">
            <a:extLst>
              <a:ext uri="{FF2B5EF4-FFF2-40B4-BE49-F238E27FC236}">
                <a16:creationId xmlns:a16="http://schemas.microsoft.com/office/drawing/2014/main" id="{24B9F8EE-B370-EE4B-83CB-9BEE45ECF25E}"/>
              </a:ext>
            </a:extLst>
          </p:cNvPr>
          <p:cNvPicPr>
            <a:picLocks noChangeAspect="1"/>
          </p:cNvPicPr>
          <p:nvPr/>
        </p:nvPicPr>
        <p:blipFill>
          <a:blip r:embed="rId5"/>
          <a:srcRect/>
          <a:stretch/>
        </p:blipFill>
        <p:spPr>
          <a:xfrm>
            <a:off x="4457701" y="921557"/>
            <a:ext cx="7524021" cy="5183215"/>
          </a:xfrm>
          <a:prstGeom prst="rect">
            <a:avLst/>
          </a:prstGeom>
        </p:spPr>
      </p:pic>
      <p:pic>
        <p:nvPicPr>
          <p:cNvPr id="7" name="partyparrot.mov" descr="partyparrot.mov">
            <a:hlinkClick r:id="" action="ppaction://media"/>
            <a:extLst>
              <a:ext uri="{FF2B5EF4-FFF2-40B4-BE49-F238E27FC236}">
                <a16:creationId xmlns:a16="http://schemas.microsoft.com/office/drawing/2014/main" id="{4DD552AD-2914-8B40-9FA9-F044546CA6B3}"/>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957420" y="1449888"/>
            <a:ext cx="5701507" cy="3429000"/>
          </a:xfrm>
          <a:prstGeom prst="rect">
            <a:avLst/>
          </a:prstGeom>
        </p:spPr>
      </p:pic>
      <p:sp>
        <p:nvSpPr>
          <p:cNvPr id="8" name="Donut 7">
            <a:extLst>
              <a:ext uri="{FF2B5EF4-FFF2-40B4-BE49-F238E27FC236}">
                <a16:creationId xmlns:a16="http://schemas.microsoft.com/office/drawing/2014/main" id="{E829713F-E5FF-3B4C-A62A-107FFD68D78B}"/>
              </a:ext>
            </a:extLst>
          </p:cNvPr>
          <p:cNvSpPr/>
          <p:nvPr/>
        </p:nvSpPr>
        <p:spPr>
          <a:xfrm>
            <a:off x="4535191" y="4878889"/>
            <a:ext cx="1638300" cy="932976"/>
          </a:xfrm>
          <a:prstGeom prst="donut">
            <a:avLst>
              <a:gd name="adj" fmla="val 4677"/>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520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Responses </a:t>
            </a:r>
          </a:p>
        </p:txBody>
      </p:sp>
      <p:sp>
        <p:nvSpPr>
          <p:cNvPr id="3" name="Content Placeholder 2"/>
          <p:cNvSpPr>
            <a:spLocks noGrp="1"/>
          </p:cNvSpPr>
          <p:nvPr>
            <p:ph idx="1"/>
          </p:nvPr>
        </p:nvSpPr>
        <p:spPr>
          <a:xfrm>
            <a:off x="680321" y="2336873"/>
            <a:ext cx="10770151" cy="4350530"/>
          </a:xfrm>
        </p:spPr>
        <p:txBody>
          <a:bodyPr>
            <a:normAutofit/>
          </a:bodyPr>
          <a:lstStyle/>
          <a:p>
            <a:pPr marL="0" indent="0">
              <a:buNone/>
            </a:pPr>
            <a:r>
              <a:rPr lang="en-US" dirty="0"/>
              <a:t>New material:</a:t>
            </a:r>
          </a:p>
          <a:p>
            <a:pPr lvl="1"/>
            <a:r>
              <a:rPr lang="en-US" dirty="0"/>
              <a:t>For many of you: the terminal, object-oriented programming</a:t>
            </a:r>
          </a:p>
          <a:p>
            <a:pPr lvl="1"/>
            <a:r>
              <a:rPr lang="en-US" dirty="0"/>
              <a:t>For about half of you:</a:t>
            </a:r>
          </a:p>
          <a:p>
            <a:pPr lvl="2"/>
            <a:r>
              <a:rPr lang="en-US" dirty="0"/>
              <a:t>How to import your own code from elsewhere in your computer (packaging may be new to some)</a:t>
            </a:r>
          </a:p>
          <a:p>
            <a:pPr marL="0" indent="0">
              <a:buNone/>
            </a:pPr>
            <a:endParaRPr lang="en-US" dirty="0"/>
          </a:p>
          <a:p>
            <a:pPr marL="0" indent="0">
              <a:buNone/>
            </a:pPr>
            <a:endParaRPr lang="en-US" dirty="0"/>
          </a:p>
          <a:p>
            <a:pPr marL="0" indent="0">
              <a:buNone/>
            </a:pPr>
            <a:r>
              <a:rPr lang="en-US" dirty="0"/>
              <a:t>Some of the material is either impossible or quite difficult when coding in a notebook. I advise all of you to use this bootcamp as practice for working in text files.</a:t>
            </a:r>
          </a:p>
        </p:txBody>
      </p:sp>
    </p:spTree>
    <p:extLst>
      <p:ext uri="{BB962C8B-B14F-4D97-AF65-F5344CB8AC3E}">
        <p14:creationId xmlns:p14="http://schemas.microsoft.com/office/powerpoint/2010/main" val="805205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Learning Material</a:t>
            </a:r>
          </a:p>
        </p:txBody>
      </p:sp>
      <p:sp>
        <p:nvSpPr>
          <p:cNvPr id="3" name="Content Placeholder 2"/>
          <p:cNvSpPr>
            <a:spLocks noGrp="1"/>
          </p:cNvSpPr>
          <p:nvPr>
            <p:ph idx="1"/>
          </p:nvPr>
        </p:nvSpPr>
        <p:spPr>
          <a:xfrm>
            <a:off x="680321" y="2336872"/>
            <a:ext cx="10968340" cy="4077179"/>
          </a:xfrm>
        </p:spPr>
        <p:txBody>
          <a:bodyPr>
            <a:normAutofit/>
          </a:bodyPr>
          <a:lstStyle/>
          <a:p>
            <a:pPr marL="0" lvl="0" indent="0">
              <a:lnSpc>
                <a:spcPct val="100000"/>
              </a:lnSpc>
              <a:spcBef>
                <a:spcPts val="0"/>
              </a:spcBef>
              <a:buNone/>
            </a:pPr>
            <a:r>
              <a:rPr lang="en-US" dirty="0"/>
              <a:t>Those of you new to Python – we strongly advise going through some of this ahead of Wednesday’s session, which will be a crash course</a:t>
            </a:r>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a:t>Python Foundation’s Beginner’s Guide: </a:t>
            </a:r>
            <a:r>
              <a:rPr lang="en-US" dirty="0">
                <a:hlinkClick r:id="rId2"/>
              </a:rPr>
              <a:t>https://www.python.org/about/gettingstarted/</a:t>
            </a: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a:hlinkClick r:id="rId3"/>
              </a:rPr>
              <a:t>https://www.learnpython.org/</a:t>
            </a:r>
            <a:r>
              <a:rPr lang="en-US" dirty="0"/>
              <a:t> - There is also an iOS app for this </a:t>
            </a:r>
          </a:p>
          <a:p>
            <a:pPr marL="0" lvl="0" indent="0">
              <a:lnSpc>
                <a:spcPct val="100000"/>
              </a:lnSpc>
              <a:spcBef>
                <a:spcPts val="0"/>
              </a:spcBef>
              <a:buNone/>
            </a:pPr>
            <a:endParaRPr lang="en-US" dirty="0"/>
          </a:p>
          <a:p>
            <a:pPr marL="0" lvl="0" indent="0">
              <a:lnSpc>
                <a:spcPct val="100000"/>
              </a:lnSpc>
              <a:spcBef>
                <a:spcPts val="0"/>
              </a:spcBef>
              <a:buNone/>
            </a:pPr>
            <a:r>
              <a:rPr lang="en-US" dirty="0" err="1"/>
              <a:t>Codecademy</a:t>
            </a:r>
            <a:r>
              <a:rPr lang="en-US" dirty="0"/>
              <a:t>: </a:t>
            </a:r>
            <a:r>
              <a:rPr lang="en-US" dirty="0">
                <a:hlinkClick r:id="rId4"/>
              </a:rPr>
              <a:t>https://www.codecademy.com/learn/learn-python-3</a:t>
            </a:r>
            <a:endParaRPr lang="en-US" dirty="0"/>
          </a:p>
          <a:p>
            <a:pPr marL="0" lvl="0" indent="0">
              <a:lnSpc>
                <a:spcPct val="100000"/>
              </a:lnSpc>
              <a:spcBef>
                <a:spcPts val="0"/>
              </a:spcBef>
              <a:buNone/>
            </a:pPr>
            <a:endParaRPr lang="en-US" dirty="0"/>
          </a:p>
        </p:txBody>
      </p:sp>
    </p:spTree>
    <p:extLst>
      <p:ext uri="{BB962C8B-B14F-4D97-AF65-F5344CB8AC3E}">
        <p14:creationId xmlns:p14="http://schemas.microsoft.com/office/powerpoint/2010/main" val="72484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Text Editor </a:t>
            </a:r>
          </a:p>
        </p:txBody>
      </p:sp>
      <p:sp>
        <p:nvSpPr>
          <p:cNvPr id="3" name="Content Placeholder 2"/>
          <p:cNvSpPr>
            <a:spLocks noGrp="1"/>
          </p:cNvSpPr>
          <p:nvPr>
            <p:ph idx="1"/>
          </p:nvPr>
        </p:nvSpPr>
        <p:spPr>
          <a:xfrm>
            <a:off x="680322" y="2336872"/>
            <a:ext cx="4164633" cy="4077575"/>
          </a:xfrm>
        </p:spPr>
        <p:txBody>
          <a:bodyPr/>
          <a:lstStyle/>
          <a:p>
            <a:pPr marL="0" indent="0">
              <a:buNone/>
            </a:pPr>
            <a:r>
              <a:rPr lang="en-US" dirty="0"/>
              <a:t>Differs from an </a:t>
            </a:r>
            <a:r>
              <a:rPr lang="en-US" i="1" dirty="0"/>
              <a:t>Integrated Development Environment </a:t>
            </a:r>
            <a:r>
              <a:rPr lang="en-US" dirty="0"/>
              <a:t>(IDE) in that IDEs will </a:t>
            </a:r>
            <a:r>
              <a:rPr lang="en-US" i="1" dirty="0"/>
              <a:t>run</a:t>
            </a:r>
            <a:r>
              <a:rPr lang="en-US" dirty="0"/>
              <a:t> the code </a:t>
            </a:r>
            <a:r>
              <a:rPr lang="mr-IN" dirty="0"/>
              <a:t>–</a:t>
            </a:r>
            <a:r>
              <a:rPr lang="en-US" dirty="0"/>
              <a:t> all they do is open, create, edit, etc. plain text files </a:t>
            </a:r>
          </a:p>
          <a:p>
            <a:pPr lvl="1"/>
            <a:r>
              <a:rPr lang="en-US" dirty="0" err="1"/>
              <a:t>pycharm</a:t>
            </a:r>
            <a:r>
              <a:rPr lang="en-US" dirty="0"/>
              <a:t>, </a:t>
            </a:r>
            <a:r>
              <a:rPr lang="en-US" dirty="0" err="1"/>
              <a:t>spyder</a:t>
            </a:r>
            <a:r>
              <a:rPr lang="en-US" dirty="0"/>
              <a:t> </a:t>
            </a:r>
          </a:p>
          <a:p>
            <a:pPr marL="0" indent="0">
              <a:buNone/>
            </a:pPr>
            <a:endParaRPr lang="en-US" dirty="0"/>
          </a:p>
          <a:p>
            <a:pPr marL="0" indent="0">
              <a:buNone/>
            </a:pPr>
            <a:r>
              <a:rPr lang="en-US" dirty="0"/>
              <a:t>I recommend Sublime Text </a:t>
            </a:r>
          </a:p>
          <a:p>
            <a:pPr marL="0" indent="0">
              <a:buNone/>
            </a:pPr>
            <a:r>
              <a:rPr lang="en-US" dirty="0">
                <a:hlinkClick r:id="rId2"/>
              </a:rPr>
              <a:t>https://www.sublimetext.com/</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9715" y="2310014"/>
            <a:ext cx="6500882" cy="4063052"/>
          </a:xfrm>
          <a:prstGeom prst="rect">
            <a:avLst/>
          </a:prstGeom>
        </p:spPr>
      </p:pic>
    </p:spTree>
    <p:extLst>
      <p:ext uri="{BB962C8B-B14F-4D97-AF65-F5344CB8AC3E}">
        <p14:creationId xmlns:p14="http://schemas.microsoft.com/office/powerpoint/2010/main" val="371056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normAutofit/>
          </a:bodyPr>
          <a:lstStyle/>
          <a:p>
            <a:pPr marL="0" indent="0">
              <a:buNone/>
            </a:pPr>
            <a:r>
              <a:rPr lang="en-US" dirty="0"/>
              <a:t>I </a:t>
            </a:r>
            <a:r>
              <a:rPr lang="en-US" dirty="0" err="1"/>
              <a:t>recommand</a:t>
            </a:r>
            <a:r>
              <a:rPr lang="en-US" dirty="0"/>
              <a:t> iTerm2 </a:t>
            </a:r>
          </a:p>
          <a:p>
            <a:pPr lvl="1"/>
            <a:r>
              <a:rPr lang="en-US" dirty="0"/>
              <a:t>Terminal</a:t>
            </a:r>
            <a:r>
              <a:rPr lang="en-US" i="1" dirty="0"/>
              <a:t> replacement</a:t>
            </a:r>
            <a:r>
              <a:rPr lang="en-US" dirty="0"/>
              <a:t> </a:t>
            </a:r>
          </a:p>
          <a:p>
            <a:pPr lvl="1"/>
            <a:r>
              <a:rPr lang="en-US" dirty="0">
                <a:hlinkClick r:id="rId2"/>
              </a:rPr>
              <a:t>https://www.iterm2.com/</a:t>
            </a:r>
            <a:r>
              <a:rPr lang="en-US" dirty="0"/>
              <a:t> </a:t>
            </a:r>
          </a:p>
          <a:p>
            <a:pPr marL="0" indent="0">
              <a:buNone/>
            </a:pPr>
            <a:endParaRPr lang="en-US" dirty="0"/>
          </a:p>
          <a:p>
            <a:pPr marL="0" indent="0">
              <a:buNone/>
            </a:pPr>
            <a:r>
              <a:rPr lang="en-US" dirty="0"/>
              <a:t>You should think of a terminal as just a different interface on a Finder window with some extra programs built-in</a:t>
            </a:r>
          </a:p>
          <a:p>
            <a:pPr marL="0" indent="0">
              <a:buNone/>
            </a:pPr>
            <a:endParaRPr lang="en-US" dirty="0"/>
          </a:p>
          <a:p>
            <a:pPr marL="0" indent="0">
              <a:buNone/>
            </a:pPr>
            <a:r>
              <a:rPr lang="en-US" dirty="0"/>
              <a:t>Tip: you can run python line-by-line in a terminal (</a:t>
            </a:r>
            <a:r>
              <a:rPr lang="en-US" i="1" dirty="0"/>
              <a:t>python </a:t>
            </a:r>
            <a:r>
              <a:rPr lang="en-US" dirty="0"/>
              <a:t>or </a:t>
            </a:r>
            <a:r>
              <a:rPr lang="en-US" i="1" dirty="0" err="1"/>
              <a:t>ipython</a:t>
            </a:r>
            <a:r>
              <a:rPr lang="en-US" dirty="0"/>
              <a:t>)</a:t>
            </a:r>
            <a:endParaRPr lang="en-US" i="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1342594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lstStyle/>
          <a:p>
            <a:pPr marL="0" indent="0">
              <a:buNone/>
            </a:pPr>
            <a:endParaRPr lang="en-US" i="1" dirty="0"/>
          </a:p>
          <a:p>
            <a:pPr marL="0" indent="0">
              <a:buNone/>
            </a:pPr>
            <a:r>
              <a:rPr lang="en-US" dirty="0"/>
              <a:t>If you’re running Windows, your terminal will be different than some of the notes and exercises here, unless you take some extra steps at the beginning to set up a bash interpreter. </a:t>
            </a:r>
          </a:p>
          <a:p>
            <a:pPr marL="0" indent="0">
              <a:buNone/>
            </a:pPr>
            <a:endParaRPr lang="en-US" dirty="0"/>
          </a:p>
          <a:p>
            <a:pPr marL="0" indent="0">
              <a:buNone/>
            </a:pPr>
            <a:endParaRPr lang="en-US" dirty="0"/>
          </a:p>
          <a:p>
            <a:pPr marL="0" indent="0">
              <a:buNone/>
            </a:pPr>
            <a:r>
              <a:rPr lang="en-US" dirty="0"/>
              <a:t>Talk to us if you need help with this!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7344689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Cloud Computing </a:t>
            </a:r>
          </a:p>
        </p:txBody>
      </p:sp>
      <p:sp>
        <p:nvSpPr>
          <p:cNvPr id="3" name="Content Placeholder 2"/>
          <p:cNvSpPr>
            <a:spLocks noGrp="1"/>
          </p:cNvSpPr>
          <p:nvPr>
            <p:ph idx="1"/>
          </p:nvPr>
        </p:nvSpPr>
        <p:spPr>
          <a:xfrm>
            <a:off x="680321" y="2336873"/>
            <a:ext cx="10592730" cy="4405121"/>
          </a:xfrm>
        </p:spPr>
        <p:txBody>
          <a:bodyPr>
            <a:normAutofit/>
          </a:bodyPr>
          <a:lstStyle/>
          <a:p>
            <a:pPr marL="0" lvl="0" indent="0">
              <a:lnSpc>
                <a:spcPct val="100000"/>
              </a:lnSpc>
              <a:spcBef>
                <a:spcPts val="0"/>
              </a:spcBef>
              <a:buNone/>
            </a:pPr>
            <a:r>
              <a:rPr lang="en-US" dirty="0"/>
              <a:t>Allows you to run python on a remote server </a:t>
            </a:r>
          </a:p>
          <a:p>
            <a:pPr marL="0" lvl="0" indent="0">
              <a:lnSpc>
                <a:spcPct val="100000"/>
              </a:lnSpc>
              <a:spcBef>
                <a:spcPts val="0"/>
              </a:spcBef>
              <a:buNone/>
            </a:pPr>
            <a:endParaRPr lang="en-US" dirty="0"/>
          </a:p>
          <a:p>
            <a:pPr marL="0" lvl="0" indent="0">
              <a:lnSpc>
                <a:spcPct val="100000"/>
              </a:lnSpc>
              <a:spcBef>
                <a:spcPts val="0"/>
              </a:spcBef>
              <a:buNone/>
            </a:pPr>
            <a:r>
              <a:rPr lang="en-US" dirty="0" err="1"/>
              <a:t>SciServer</a:t>
            </a:r>
            <a:r>
              <a:rPr lang="en-US" dirty="0"/>
              <a:t> is a popular platform across many STEM fields: </a:t>
            </a:r>
          </a:p>
          <a:p>
            <a:pPr marL="0" indent="0">
              <a:lnSpc>
                <a:spcPct val="100000"/>
              </a:lnSpc>
              <a:spcBef>
                <a:spcPts val="0"/>
              </a:spcBef>
              <a:buNone/>
            </a:pPr>
            <a:r>
              <a:rPr lang="en-US" dirty="0">
                <a:hlinkClick r:id="rId2"/>
              </a:rPr>
              <a:t>https://www.sciserver.org/</a:t>
            </a:r>
            <a:r>
              <a:rPr lang="en-US" dirty="0"/>
              <a:t> </a:t>
            </a:r>
          </a:p>
          <a:p>
            <a:pPr marL="0" lvl="0" indent="0">
              <a:lnSpc>
                <a:spcPct val="100000"/>
              </a:lnSpc>
              <a:spcBef>
                <a:spcPts val="0"/>
              </a:spcBef>
              <a:buNone/>
            </a:pPr>
            <a:endParaRPr lang="en-US"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r>
              <a:rPr lang="en-US" i="1" dirty="0"/>
              <a:t>In the long run you should choose the tools that you’re most comfortable with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0406" y="3950017"/>
            <a:ext cx="6333594" cy="1973550"/>
          </a:xfrm>
          <a:prstGeom prst="rect">
            <a:avLst/>
          </a:prstGeom>
        </p:spPr>
      </p:pic>
    </p:spTree>
    <p:extLst>
      <p:ext uri="{BB962C8B-B14F-4D97-AF65-F5344CB8AC3E}">
        <p14:creationId xmlns:p14="http://schemas.microsoft.com/office/powerpoint/2010/main" val="170205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You Haven’t Already </a:t>
            </a:r>
          </a:p>
        </p:txBody>
      </p:sp>
      <p:sp>
        <p:nvSpPr>
          <p:cNvPr id="3" name="Content Placeholder 2"/>
          <p:cNvSpPr>
            <a:spLocks noGrp="1"/>
          </p:cNvSpPr>
          <p:nvPr>
            <p:ph idx="1"/>
          </p:nvPr>
        </p:nvSpPr>
        <p:spPr>
          <a:xfrm>
            <a:off x="680322" y="2336872"/>
            <a:ext cx="6131296" cy="4412271"/>
          </a:xfrm>
        </p:spPr>
        <p:txBody>
          <a:bodyPr/>
          <a:lstStyle/>
          <a:p>
            <a:pPr marL="0" lvl="0" indent="0">
              <a:lnSpc>
                <a:spcPct val="100000"/>
              </a:lnSpc>
              <a:spcBef>
                <a:spcPts val="0"/>
              </a:spcBef>
              <a:buNone/>
            </a:pPr>
            <a:r>
              <a:rPr lang="en-US" dirty="0">
                <a:hlinkClick r:id="rId3"/>
              </a:rPr>
              <a:t>https://www.anaconda.com/products/individual</a:t>
            </a:r>
            <a:endParaRPr lang="en-US" dirty="0"/>
          </a:p>
          <a:p>
            <a:pPr lvl="1">
              <a:lnSpc>
                <a:spcPct val="100000"/>
              </a:lnSpc>
              <a:spcBef>
                <a:spcPts val="0"/>
              </a:spcBef>
            </a:pPr>
            <a:r>
              <a:rPr lang="en-US" dirty="0"/>
              <a:t>This will install Python, Anaconda, and </a:t>
            </a:r>
            <a:r>
              <a:rPr lang="en-US" dirty="0" err="1"/>
              <a:t>Jupyter</a:t>
            </a:r>
            <a:r>
              <a:rPr lang="en-US" dirty="0"/>
              <a:t> Notebooks </a:t>
            </a:r>
          </a:p>
          <a:p>
            <a:pPr marL="0" indent="0">
              <a:lnSpc>
                <a:spcPct val="100000"/>
              </a:lnSpc>
              <a:spcBef>
                <a:spcPts val="0"/>
              </a:spcBef>
              <a:buNone/>
            </a:pP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Latest version of python: 3.11.3</a:t>
            </a:r>
          </a:p>
          <a:p>
            <a:pPr lvl="1">
              <a:lnSpc>
                <a:spcPct val="100000"/>
              </a:lnSpc>
              <a:spcBef>
                <a:spcPts val="0"/>
              </a:spcBef>
            </a:pPr>
            <a:r>
              <a:rPr lang="en-US" dirty="0"/>
              <a:t>Most libraries now require &gt;= 3.8</a:t>
            </a:r>
          </a:p>
          <a:p>
            <a:pPr lvl="1">
              <a:lnSpc>
                <a:spcPct val="100000"/>
              </a:lnSpc>
              <a:spcBef>
                <a:spcPts val="0"/>
              </a:spcBef>
            </a:pPr>
            <a:r>
              <a:rPr lang="en-US" dirty="0"/>
              <a:t>Python 3.7 will be deprecated June 27, 2023</a:t>
            </a:r>
          </a:p>
          <a:p>
            <a:pPr marL="0" indent="0">
              <a:lnSpc>
                <a:spcPct val="100000"/>
              </a:lnSpc>
              <a:spcBef>
                <a:spcPts val="0"/>
              </a:spcBef>
              <a:buNone/>
            </a:pPr>
            <a:endParaRPr lang="en-US" dirty="0"/>
          </a:p>
          <a:p>
            <a:pPr marL="0" indent="0">
              <a:lnSpc>
                <a:spcPct val="100000"/>
              </a:lnSpc>
              <a:spcBef>
                <a:spcPts val="0"/>
              </a:spcBef>
              <a:buNone/>
            </a:pPr>
            <a:r>
              <a:rPr lang="en-US" dirty="0"/>
              <a:t>Python 2.7 is </a:t>
            </a:r>
            <a:r>
              <a:rPr lang="en-US" i="1" dirty="0"/>
              <a:t>deprecated</a:t>
            </a:r>
          </a:p>
          <a:p>
            <a:pPr lvl="1">
              <a:lnSpc>
                <a:spcPct val="100000"/>
              </a:lnSpc>
              <a:spcBef>
                <a:spcPts val="0"/>
              </a:spcBef>
            </a:pPr>
            <a:r>
              <a:rPr lang="en-US" dirty="0"/>
              <a:t>Talk to us if you need to use it, for now just don’t install that version</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90200" y="2875787"/>
            <a:ext cx="5335104" cy="3334440"/>
          </a:xfrm>
          <a:prstGeom prst="rect">
            <a:avLst/>
          </a:prstGeom>
        </p:spPr>
      </p:pic>
    </p:spTree>
    <p:extLst>
      <p:ext uri="{BB962C8B-B14F-4D97-AF65-F5344CB8AC3E}">
        <p14:creationId xmlns:p14="http://schemas.microsoft.com/office/powerpoint/2010/main" val="1273897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a:t>
            </a:r>
          </a:p>
        </p:txBody>
      </p:sp>
      <p:sp>
        <p:nvSpPr>
          <p:cNvPr id="3" name="Content Placeholder 2"/>
          <p:cNvSpPr>
            <a:spLocks noGrp="1"/>
          </p:cNvSpPr>
          <p:nvPr>
            <p:ph idx="1"/>
          </p:nvPr>
        </p:nvSpPr>
        <p:spPr>
          <a:xfrm>
            <a:off x="680321" y="2227690"/>
            <a:ext cx="9613861" cy="4377827"/>
          </a:xfrm>
        </p:spPr>
        <p:txBody>
          <a:bodyPr>
            <a:normAutofit/>
          </a:bodyPr>
          <a:lstStyle/>
          <a:p>
            <a:pPr marL="0" indent="0">
              <a:buNone/>
            </a:pPr>
            <a:r>
              <a:rPr lang="en-US" dirty="0"/>
              <a:t>What we’ll aim to cover:</a:t>
            </a:r>
          </a:p>
          <a:p>
            <a:pPr lvl="1"/>
            <a:r>
              <a:rPr lang="en-US" dirty="0"/>
              <a:t>How to use a terminal</a:t>
            </a:r>
          </a:p>
          <a:p>
            <a:pPr lvl="1"/>
            <a:r>
              <a:rPr lang="en-US" dirty="0"/>
              <a:t>Review of the basics: control structures, data types, functions, import, etc.</a:t>
            </a:r>
          </a:p>
          <a:p>
            <a:pPr lvl="1"/>
            <a:r>
              <a:rPr lang="en-US" dirty="0"/>
              <a:t>How to read documentation</a:t>
            </a:r>
          </a:p>
          <a:p>
            <a:pPr lvl="1"/>
            <a:r>
              <a:rPr lang="en-US" dirty="0"/>
              <a:t>Common uses of Anaconda in astronomy</a:t>
            </a:r>
          </a:p>
          <a:p>
            <a:pPr lvl="1"/>
            <a:r>
              <a:rPr lang="en-US" dirty="0"/>
              <a:t>How to import your own code, and how to set up a directory tree to organize it</a:t>
            </a:r>
          </a:p>
          <a:p>
            <a:pPr lvl="1"/>
            <a:r>
              <a:rPr lang="en-US" dirty="0"/>
              <a:t>Classes: how to make new objects</a:t>
            </a:r>
          </a:p>
          <a:p>
            <a:pPr lvl="2"/>
            <a:r>
              <a:rPr lang="en-US" dirty="0"/>
              <a:t>Inheritance and Composition</a:t>
            </a:r>
          </a:p>
          <a:p>
            <a:pPr lvl="1"/>
            <a:r>
              <a:rPr lang="en-US" dirty="0"/>
              <a:t>Some basic software engineering principles (i.e. good habits)</a:t>
            </a:r>
          </a:p>
          <a:p>
            <a:pPr marL="0" indent="0">
              <a:buNone/>
            </a:pPr>
            <a:endParaRPr lang="en-US" dirty="0"/>
          </a:p>
        </p:txBody>
      </p:sp>
    </p:spTree>
    <p:extLst>
      <p:ext uri="{BB962C8B-B14F-4D97-AF65-F5344CB8AC3E}">
        <p14:creationId xmlns:p14="http://schemas.microsoft.com/office/powerpoint/2010/main" val="1230225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09856-FD0F-864B-84CD-9A58F00FA872}"/>
              </a:ext>
            </a:extLst>
          </p:cNvPr>
          <p:cNvSpPr>
            <a:spLocks noGrp="1"/>
          </p:cNvSpPr>
          <p:nvPr>
            <p:ph type="title"/>
          </p:nvPr>
        </p:nvSpPr>
        <p:spPr/>
        <p:txBody>
          <a:bodyPr/>
          <a:lstStyle/>
          <a:p>
            <a:r>
              <a:rPr lang="en-US" dirty="0"/>
              <a:t>Monday Motivation</a:t>
            </a:r>
          </a:p>
        </p:txBody>
      </p:sp>
      <p:sp>
        <p:nvSpPr>
          <p:cNvPr id="3" name="Content Placeholder 2">
            <a:extLst>
              <a:ext uri="{FF2B5EF4-FFF2-40B4-BE49-F238E27FC236}">
                <a16:creationId xmlns:a16="http://schemas.microsoft.com/office/drawing/2014/main" id="{3763AF5C-D675-4048-82E9-81BBDD3B035D}"/>
              </a:ext>
            </a:extLst>
          </p:cNvPr>
          <p:cNvSpPr>
            <a:spLocks noGrp="1"/>
          </p:cNvSpPr>
          <p:nvPr>
            <p:ph idx="1"/>
          </p:nvPr>
        </p:nvSpPr>
        <p:spPr>
          <a:xfrm>
            <a:off x="770916" y="2268635"/>
            <a:ext cx="9432669" cy="4254996"/>
          </a:xfrm>
        </p:spPr>
        <p:txBody>
          <a:bodyPr/>
          <a:lstStyle/>
          <a:p>
            <a:pPr marL="0" indent="0" algn="ctr">
              <a:buNone/>
            </a:pPr>
            <a:r>
              <a:rPr lang="en-US" dirty="0"/>
              <a:t>Every expert coder was once a novice.</a:t>
            </a:r>
          </a:p>
          <a:p>
            <a:pPr marL="0" indent="0" algn="ctr">
              <a:buNone/>
            </a:pPr>
            <a:endParaRPr lang="en-US" dirty="0"/>
          </a:p>
          <a:p>
            <a:pPr marL="0" indent="0" algn="ctr">
              <a:buNone/>
            </a:pPr>
            <a:r>
              <a:rPr lang="en-US" dirty="0"/>
              <a:t>You can’t improve your coding practices without first criticizing what you once thought was great code.</a:t>
            </a:r>
          </a:p>
          <a:p>
            <a:pPr marL="0" indent="0" algn="ctr">
              <a:buNone/>
            </a:pPr>
            <a:endParaRPr lang="en-US" dirty="0"/>
          </a:p>
          <a:p>
            <a:pPr marL="0" indent="0" algn="ctr">
              <a:buNone/>
            </a:pPr>
            <a:r>
              <a:rPr lang="en-US" dirty="0"/>
              <a:t>Since we’re not professional developers, scientists have to </a:t>
            </a:r>
            <a:r>
              <a:rPr lang="en-US" i="1" dirty="0"/>
              <a:t>actively </a:t>
            </a:r>
            <a:r>
              <a:rPr lang="en-US" dirty="0"/>
              <a:t>create and foster good coding habits if they want them. Being early career researchers, you have the option to make this decision now. It will only become more difficult to do this.</a:t>
            </a:r>
          </a:p>
        </p:txBody>
      </p:sp>
    </p:spTree>
    <p:extLst>
      <p:ext uri="{BB962C8B-B14F-4D97-AF65-F5344CB8AC3E}">
        <p14:creationId xmlns:p14="http://schemas.microsoft.com/office/powerpoint/2010/main" val="3316321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Hello!</a:t>
            </a:r>
          </a:p>
        </p:txBody>
      </p:sp>
      <p:sp>
        <p:nvSpPr>
          <p:cNvPr id="3" name="Content Placeholder 2"/>
          <p:cNvSpPr>
            <a:spLocks noGrp="1"/>
          </p:cNvSpPr>
          <p:nvPr>
            <p:ph idx="1"/>
          </p:nvPr>
        </p:nvSpPr>
        <p:spPr>
          <a:xfrm>
            <a:off x="680321" y="2336872"/>
            <a:ext cx="11288766" cy="4050279"/>
          </a:xfrm>
        </p:spPr>
        <p:txBody>
          <a:bodyPr>
            <a:normAutofit/>
          </a:bodyPr>
          <a:lstStyle/>
          <a:p>
            <a:pPr marL="0" indent="0">
              <a:lnSpc>
                <a:spcPct val="100000"/>
              </a:lnSpc>
              <a:spcBef>
                <a:spcPts val="0"/>
              </a:spcBef>
              <a:buNone/>
            </a:pPr>
            <a:r>
              <a:rPr lang="en-US" dirty="0"/>
              <a:t>We’d like to introduce ourselves</a:t>
            </a:r>
          </a:p>
          <a:p>
            <a:pPr lvl="1">
              <a:lnSpc>
                <a:spcPct val="100000"/>
              </a:lnSpc>
              <a:spcBef>
                <a:spcPts val="0"/>
              </a:spcBef>
            </a:pPr>
            <a:r>
              <a:rPr lang="en-US" sz="2400" dirty="0"/>
              <a:t>Amanda Ash (2</a:t>
            </a:r>
            <a:r>
              <a:rPr lang="en-US" sz="2400" baseline="30000" dirty="0"/>
              <a:t>nd</a:t>
            </a:r>
            <a:r>
              <a:rPr lang="en-US" sz="2400" dirty="0"/>
              <a:t> year)</a:t>
            </a:r>
          </a:p>
          <a:p>
            <a:pPr lvl="1">
              <a:lnSpc>
                <a:spcPct val="100000"/>
              </a:lnSpc>
              <a:spcBef>
                <a:spcPts val="0"/>
              </a:spcBef>
            </a:pPr>
            <a:r>
              <a:rPr lang="en-US" sz="2400" dirty="0"/>
              <a:t>Anusha Pai (4</a:t>
            </a:r>
            <a:r>
              <a:rPr lang="en-US" sz="2400" baseline="30000" dirty="0"/>
              <a:t>th</a:t>
            </a:r>
            <a:r>
              <a:rPr lang="en-US" sz="2400" dirty="0"/>
              <a:t> year)</a:t>
            </a:r>
          </a:p>
          <a:p>
            <a:pPr lvl="1">
              <a:lnSpc>
                <a:spcPct val="100000"/>
              </a:lnSpc>
              <a:spcBef>
                <a:spcPts val="0"/>
              </a:spcBef>
            </a:pPr>
            <a:r>
              <a:rPr lang="en-US" sz="2400" dirty="0"/>
              <a:t>Deb Pathak (1</a:t>
            </a:r>
            <a:r>
              <a:rPr lang="en-US" sz="2400" baseline="30000" dirty="0"/>
              <a:t>st</a:t>
            </a:r>
            <a:r>
              <a:rPr lang="en-US" sz="2400" dirty="0"/>
              <a:t> year)</a:t>
            </a:r>
          </a:p>
          <a:p>
            <a:pPr lvl="1">
              <a:lnSpc>
                <a:spcPct val="100000"/>
              </a:lnSpc>
              <a:spcBef>
                <a:spcPts val="0"/>
              </a:spcBef>
            </a:pPr>
            <a:r>
              <a:rPr lang="en-US" sz="2400" dirty="0"/>
              <a:t>James Johnson (6</a:t>
            </a:r>
            <a:r>
              <a:rPr lang="en-US" sz="2400" baseline="30000" dirty="0"/>
              <a:t>th</a:t>
            </a:r>
            <a:r>
              <a:rPr lang="en-US" sz="2400" dirty="0"/>
              <a:t> year)</a:t>
            </a:r>
          </a:p>
          <a:p>
            <a:pPr lvl="1">
              <a:lnSpc>
                <a:spcPct val="100000"/>
              </a:lnSpc>
              <a:spcBef>
                <a:spcPts val="0"/>
              </a:spcBef>
            </a:pPr>
            <a:r>
              <a:rPr lang="en-US" sz="2400" dirty="0"/>
              <a:t>Joy Bhattacharyya (3</a:t>
            </a:r>
            <a:r>
              <a:rPr lang="en-US" sz="2400" baseline="30000" dirty="0"/>
              <a:t>rd</a:t>
            </a:r>
            <a:r>
              <a:rPr lang="en-US" sz="2400" dirty="0"/>
              <a:t> year)</a:t>
            </a:r>
          </a:p>
          <a:p>
            <a:pPr lvl="1">
              <a:lnSpc>
                <a:spcPct val="100000"/>
              </a:lnSpc>
              <a:spcBef>
                <a:spcPts val="0"/>
              </a:spcBef>
            </a:pPr>
            <a:r>
              <a:rPr lang="en-US" sz="2400" dirty="0" err="1"/>
              <a:t>Kaz</a:t>
            </a:r>
            <a:r>
              <a:rPr lang="en-US" sz="2400" dirty="0"/>
              <a:t> Gary (1</a:t>
            </a:r>
            <a:r>
              <a:rPr lang="en-US" sz="2400" baseline="30000" dirty="0"/>
              <a:t>st</a:t>
            </a:r>
            <a:r>
              <a:rPr lang="en-US" sz="2400" dirty="0"/>
              <a:t> year)</a:t>
            </a:r>
          </a:p>
          <a:p>
            <a:pPr lvl="1">
              <a:lnSpc>
                <a:spcPct val="100000"/>
              </a:lnSpc>
              <a:spcBef>
                <a:spcPts val="0"/>
              </a:spcBef>
            </a:pPr>
            <a:r>
              <a:rPr lang="en-US" sz="2400" dirty="0"/>
              <a:t>Liam </a:t>
            </a:r>
            <a:r>
              <a:rPr lang="en-US" sz="2400" dirty="0" err="1"/>
              <a:t>Dubay</a:t>
            </a:r>
            <a:r>
              <a:rPr lang="en-US" sz="2400" dirty="0"/>
              <a:t> (2</a:t>
            </a:r>
            <a:r>
              <a:rPr lang="en-US" sz="2400" baseline="30000" dirty="0"/>
              <a:t>nd</a:t>
            </a:r>
            <a:r>
              <a:rPr lang="en-US" sz="2400" dirty="0"/>
              <a:t> year)</a:t>
            </a:r>
          </a:p>
          <a:p>
            <a:pPr lvl="1">
              <a:lnSpc>
                <a:spcPct val="100000"/>
              </a:lnSpc>
              <a:spcBef>
                <a:spcPts val="0"/>
              </a:spcBef>
            </a:pPr>
            <a:r>
              <a:rPr lang="en-US" sz="2400" dirty="0" err="1"/>
              <a:t>Paarmita</a:t>
            </a:r>
            <a:r>
              <a:rPr lang="en-US" sz="2400" dirty="0"/>
              <a:t> Pandey (1</a:t>
            </a:r>
            <a:r>
              <a:rPr lang="en-US" sz="2400" baseline="30000" dirty="0"/>
              <a:t>st</a:t>
            </a:r>
            <a:r>
              <a:rPr lang="en-US" sz="2400" dirty="0"/>
              <a:t> year)</a:t>
            </a:r>
          </a:p>
          <a:p>
            <a:pPr marL="0" indent="0">
              <a:lnSpc>
                <a:spcPct val="100000"/>
              </a:lnSpc>
              <a:spcBef>
                <a:spcPts val="0"/>
              </a:spcBef>
              <a:buNone/>
            </a:pPr>
            <a:endParaRPr lang="en-US" dirty="0"/>
          </a:p>
          <a:p>
            <a:pPr marL="0" indent="0">
              <a:lnSpc>
                <a:spcPct val="100000"/>
              </a:lnSpc>
              <a:spcBef>
                <a:spcPts val="0"/>
              </a:spcBef>
              <a:buNone/>
            </a:pPr>
            <a:endParaRPr lang="en-US" dirty="0"/>
          </a:p>
        </p:txBody>
      </p:sp>
    </p:spTree>
    <p:extLst>
      <p:ext uri="{BB962C8B-B14F-4D97-AF65-F5344CB8AC3E}">
        <p14:creationId xmlns:p14="http://schemas.microsoft.com/office/powerpoint/2010/main" val="856954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Format</a:t>
            </a:r>
          </a:p>
        </p:txBody>
      </p:sp>
      <p:sp>
        <p:nvSpPr>
          <p:cNvPr id="3" name="Content Placeholder 2"/>
          <p:cNvSpPr>
            <a:spLocks noGrp="1"/>
          </p:cNvSpPr>
          <p:nvPr>
            <p:ph idx="1"/>
          </p:nvPr>
        </p:nvSpPr>
        <p:spPr>
          <a:xfrm>
            <a:off x="680321" y="2336872"/>
            <a:ext cx="11288766" cy="4314299"/>
          </a:xfrm>
        </p:spPr>
        <p:txBody>
          <a:bodyPr>
            <a:normAutofit/>
          </a:bodyPr>
          <a:lstStyle/>
          <a:p>
            <a:pPr marL="0" indent="0">
              <a:lnSpc>
                <a:spcPct val="100000"/>
              </a:lnSpc>
              <a:spcBef>
                <a:spcPts val="0"/>
              </a:spcBef>
              <a:buNone/>
            </a:pPr>
            <a:r>
              <a:rPr lang="en-US" dirty="0"/>
              <a:t>Slides typically take 60-90 minutes</a:t>
            </a:r>
          </a:p>
          <a:p>
            <a:pPr lvl="1">
              <a:lnSpc>
                <a:spcPct val="100000"/>
              </a:lnSpc>
              <a:spcBef>
                <a:spcPts val="0"/>
              </a:spcBef>
            </a:pPr>
            <a:r>
              <a:rPr lang="en-US" dirty="0"/>
              <a:t>~5-minute break partway through</a:t>
            </a:r>
          </a:p>
          <a:p>
            <a:pPr lvl="1">
              <a:lnSpc>
                <a:spcPct val="100000"/>
              </a:lnSpc>
              <a:spcBef>
                <a:spcPts val="0"/>
              </a:spcBef>
            </a:pPr>
            <a:r>
              <a:rPr lang="en-US" dirty="0"/>
              <a:t>Strongly advised to </a:t>
            </a:r>
            <a:r>
              <a:rPr lang="en-US" i="1" dirty="0"/>
              <a:t>not</a:t>
            </a:r>
            <a:r>
              <a:rPr lang="en-US" dirty="0"/>
              <a:t> copy example codes – the slides are all online anyway</a:t>
            </a:r>
          </a:p>
          <a:p>
            <a:pPr lvl="1">
              <a:lnSpc>
                <a:spcPct val="100000"/>
              </a:lnSpc>
              <a:spcBef>
                <a:spcPts val="0"/>
              </a:spcBef>
            </a:pPr>
            <a:r>
              <a:rPr lang="en-US" dirty="0"/>
              <a:t>Spend your mental energy on </a:t>
            </a:r>
            <a:r>
              <a:rPr lang="en-US" i="1" dirty="0"/>
              <a:t>understanding</a:t>
            </a:r>
            <a:r>
              <a:rPr lang="en-US" dirty="0"/>
              <a:t> rather than </a:t>
            </a:r>
            <a:r>
              <a:rPr lang="en-US" i="1" dirty="0"/>
              <a:t>copying</a:t>
            </a: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Each session has a set of exercises</a:t>
            </a:r>
          </a:p>
          <a:p>
            <a:pPr lvl="1">
              <a:lnSpc>
                <a:spcPct val="100000"/>
              </a:lnSpc>
              <a:spcBef>
                <a:spcPts val="0"/>
              </a:spcBef>
            </a:pPr>
            <a:r>
              <a:rPr lang="en-US" dirty="0"/>
              <a:t>We won’t be collecting/grading anything – this isn’t a course</a:t>
            </a:r>
          </a:p>
          <a:p>
            <a:pPr marL="0" indent="0">
              <a:lnSpc>
                <a:spcPct val="100000"/>
              </a:lnSpc>
              <a:spcBef>
                <a:spcPts val="0"/>
              </a:spcBef>
              <a:buNone/>
            </a:pPr>
            <a:endParaRPr lang="en-US" dirty="0"/>
          </a:p>
          <a:p>
            <a:pPr marL="0" indent="0">
              <a:lnSpc>
                <a:spcPct val="100000"/>
              </a:lnSpc>
              <a:spcBef>
                <a:spcPts val="0"/>
              </a:spcBef>
              <a:buNone/>
            </a:pPr>
            <a:r>
              <a:rPr lang="en-US" dirty="0"/>
              <a:t>Material is very condensed to fit into six sessions – mastery of these skills will come over time, even beyond this summer</a:t>
            </a:r>
          </a:p>
          <a:p>
            <a:pPr marL="0" indent="0">
              <a:lnSpc>
                <a:spcPct val="100000"/>
              </a:lnSpc>
              <a:spcBef>
                <a:spcPts val="0"/>
              </a:spcBef>
              <a:buNone/>
            </a:pPr>
            <a:endParaRPr lang="en-US" dirty="0"/>
          </a:p>
          <a:p>
            <a:pPr marL="0" indent="0">
              <a:lnSpc>
                <a:spcPct val="100000"/>
              </a:lnSpc>
              <a:spcBef>
                <a:spcPts val="0"/>
              </a:spcBef>
              <a:buNone/>
            </a:pPr>
            <a:r>
              <a:rPr lang="en-US" dirty="0"/>
              <a:t>In the long run, what you get out of this will reflect what you put into it</a:t>
            </a:r>
          </a:p>
          <a:p>
            <a:pPr marL="0" indent="0">
              <a:lnSpc>
                <a:spcPct val="100000"/>
              </a:lnSpc>
              <a:spcBef>
                <a:spcPts val="0"/>
              </a:spcBef>
              <a:buNone/>
            </a:pPr>
            <a:endParaRPr lang="en-US" dirty="0"/>
          </a:p>
        </p:txBody>
      </p:sp>
    </p:spTree>
    <p:extLst>
      <p:ext uri="{BB962C8B-B14F-4D97-AF65-F5344CB8AC3E}">
        <p14:creationId xmlns:p14="http://schemas.microsoft.com/office/powerpoint/2010/main" val="23944517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524376" cy="4234408"/>
          </a:xfrm>
        </p:spPr>
        <p:txBody>
          <a:bodyPr/>
          <a:lstStyle/>
          <a:p>
            <a:pPr marL="0" indent="0">
              <a:buNone/>
            </a:pPr>
            <a:endParaRPr lang="en-US" dirty="0"/>
          </a:p>
          <a:p>
            <a:pPr marL="0" indent="0">
              <a:buNone/>
            </a:pPr>
            <a:r>
              <a:rPr lang="en-US" dirty="0"/>
              <a:t>Q1: How would you describe your skill level in Python?</a:t>
            </a:r>
          </a:p>
          <a:p>
            <a:pPr marL="0" indent="0">
              <a:buNone/>
            </a:pPr>
            <a:endParaRPr lang="en-US" dirty="0"/>
          </a:p>
          <a:p>
            <a:pPr marL="0" indent="0">
              <a:buNone/>
            </a:pPr>
            <a:r>
              <a:rPr lang="en-US" dirty="0"/>
              <a:t>A wide range of skills, but mostly new to Python</a:t>
            </a:r>
          </a:p>
          <a:p>
            <a:pPr marL="0" indent="0">
              <a:buNone/>
            </a:pPr>
            <a:endParaRPr lang="en-US" dirty="0"/>
          </a:p>
          <a:p>
            <a:pPr marL="0" indent="0">
              <a:buNone/>
            </a:pPr>
            <a:r>
              <a:rPr lang="en-US" dirty="0"/>
              <a:t>We’re aiming to get you up to the second-to-last option</a:t>
            </a:r>
          </a:p>
        </p:txBody>
      </p:sp>
      <p:pic>
        <p:nvPicPr>
          <p:cNvPr id="5" name="Picture 4">
            <a:extLst>
              <a:ext uri="{FF2B5EF4-FFF2-40B4-BE49-F238E27FC236}">
                <a16:creationId xmlns:a16="http://schemas.microsoft.com/office/drawing/2014/main" id="{E7BD6AF9-A0E9-9547-92F9-4EDBD30A83AF}"/>
              </a:ext>
            </a:extLst>
          </p:cNvPr>
          <p:cNvPicPr>
            <a:picLocks noChangeAspect="1"/>
          </p:cNvPicPr>
          <p:nvPr/>
        </p:nvPicPr>
        <p:blipFill>
          <a:blip r:embed="rId2"/>
          <a:srcRect/>
          <a:stretch/>
        </p:blipFill>
        <p:spPr>
          <a:xfrm>
            <a:off x="5214491" y="447789"/>
            <a:ext cx="6544120" cy="5962421"/>
          </a:xfrm>
          <a:prstGeom prst="rect">
            <a:avLst/>
          </a:prstGeom>
        </p:spPr>
      </p:pic>
    </p:spTree>
    <p:extLst>
      <p:ext uri="{BB962C8B-B14F-4D97-AF65-F5344CB8AC3E}">
        <p14:creationId xmlns:p14="http://schemas.microsoft.com/office/powerpoint/2010/main" val="2594926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Q2: Are you comfortable with if/else conditions, for- and while-loops, and def statements?</a:t>
            </a:r>
          </a:p>
          <a:p>
            <a:pPr marL="0" indent="0">
              <a:buNone/>
            </a:pPr>
            <a:endParaRPr lang="en-US" dirty="0"/>
          </a:p>
          <a:p>
            <a:pPr marL="0" indent="0">
              <a:buNone/>
            </a:pPr>
            <a:endParaRPr lang="en-US" dirty="0"/>
          </a:p>
          <a:p>
            <a:pPr marL="0" indent="0">
              <a:buNone/>
            </a:pPr>
            <a:r>
              <a:rPr lang="en-US" dirty="0"/>
              <a:t>A wide range of skills in functional programming</a:t>
            </a:r>
          </a:p>
        </p:txBody>
      </p:sp>
      <p:pic>
        <p:nvPicPr>
          <p:cNvPr id="6" name="Picture 5">
            <a:extLst>
              <a:ext uri="{FF2B5EF4-FFF2-40B4-BE49-F238E27FC236}">
                <a16:creationId xmlns:a16="http://schemas.microsoft.com/office/drawing/2014/main" id="{890B43B2-51A4-524A-8F4F-141B08F2140B}"/>
              </a:ext>
            </a:extLst>
          </p:cNvPr>
          <p:cNvPicPr>
            <a:picLocks noChangeAspect="1"/>
          </p:cNvPicPr>
          <p:nvPr/>
        </p:nvPicPr>
        <p:blipFill>
          <a:blip r:embed="rId2"/>
          <a:srcRect/>
          <a:stretch/>
        </p:blipFill>
        <p:spPr>
          <a:xfrm>
            <a:off x="4457701" y="2579887"/>
            <a:ext cx="7553324" cy="3524884"/>
          </a:xfrm>
          <a:prstGeom prst="rect">
            <a:avLst/>
          </a:prstGeom>
        </p:spPr>
      </p:pic>
    </p:spTree>
    <p:extLst>
      <p:ext uri="{BB962C8B-B14F-4D97-AF65-F5344CB8AC3E}">
        <p14:creationId xmlns:p14="http://schemas.microsoft.com/office/powerpoint/2010/main" val="2993819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normAutofit/>
          </a:bodyPr>
          <a:lstStyle/>
          <a:p>
            <a:pPr marL="0" indent="0">
              <a:buNone/>
            </a:pPr>
            <a:endParaRPr lang="en-US" dirty="0"/>
          </a:p>
          <a:p>
            <a:pPr marL="0" indent="0">
              <a:buNone/>
            </a:pPr>
            <a:r>
              <a:rPr lang="en-US" dirty="0"/>
              <a:t>Q3: Have you ever written a class?</a:t>
            </a:r>
          </a:p>
          <a:p>
            <a:pPr marL="0" indent="0">
              <a:buNone/>
            </a:pPr>
            <a:endParaRPr lang="en-US" dirty="0"/>
          </a:p>
          <a:p>
            <a:pPr marL="0" indent="0">
              <a:buNone/>
            </a:pPr>
            <a:endParaRPr lang="en-US" dirty="0"/>
          </a:p>
          <a:p>
            <a:pPr marL="0" indent="0">
              <a:buNone/>
            </a:pPr>
            <a:r>
              <a:rPr lang="en-US" dirty="0"/>
              <a:t>Most of you are new to classes</a:t>
            </a:r>
          </a:p>
          <a:p>
            <a:pPr marL="0" indent="0">
              <a:buNone/>
            </a:pPr>
            <a:endParaRPr lang="en-US" dirty="0"/>
          </a:p>
          <a:p>
            <a:pPr marL="0" indent="0">
              <a:buNone/>
            </a:pPr>
            <a:r>
              <a:rPr lang="en-US" dirty="0"/>
              <a:t>This will be the focus of sessions 4 and 5</a:t>
            </a:r>
          </a:p>
        </p:txBody>
      </p:sp>
      <p:pic>
        <p:nvPicPr>
          <p:cNvPr id="5" name="Picture 4">
            <a:extLst>
              <a:ext uri="{FF2B5EF4-FFF2-40B4-BE49-F238E27FC236}">
                <a16:creationId xmlns:a16="http://schemas.microsoft.com/office/drawing/2014/main" id="{03B64097-0EC9-3A4A-8387-FEDCB31690D7}"/>
              </a:ext>
            </a:extLst>
          </p:cNvPr>
          <p:cNvPicPr>
            <a:picLocks noChangeAspect="1"/>
          </p:cNvPicPr>
          <p:nvPr/>
        </p:nvPicPr>
        <p:blipFill>
          <a:blip r:embed="rId2"/>
          <a:srcRect/>
          <a:stretch/>
        </p:blipFill>
        <p:spPr>
          <a:xfrm>
            <a:off x="4457701" y="2545744"/>
            <a:ext cx="7620000" cy="3689047"/>
          </a:xfrm>
          <a:prstGeom prst="rect">
            <a:avLst/>
          </a:prstGeom>
        </p:spPr>
      </p:pic>
    </p:spTree>
    <p:extLst>
      <p:ext uri="{BB962C8B-B14F-4D97-AF65-F5344CB8AC3E}">
        <p14:creationId xmlns:p14="http://schemas.microsoft.com/office/powerpoint/2010/main" val="2126141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Q4: Do you know how to, or have you already imported your own code from another file?</a:t>
            </a:r>
          </a:p>
          <a:p>
            <a:pPr marL="0" indent="0">
              <a:buNone/>
            </a:pPr>
            <a:endParaRPr lang="en-US" dirty="0"/>
          </a:p>
          <a:p>
            <a:pPr marL="0" indent="0">
              <a:buNone/>
            </a:pPr>
            <a:endParaRPr lang="en-US" dirty="0"/>
          </a:p>
          <a:p>
            <a:pPr marL="0" indent="0">
              <a:buNone/>
            </a:pPr>
            <a:r>
              <a:rPr lang="en-US" dirty="0"/>
              <a:t>Some of you have, some of you haven’t</a:t>
            </a:r>
          </a:p>
        </p:txBody>
      </p:sp>
      <p:pic>
        <p:nvPicPr>
          <p:cNvPr id="6" name="Picture 5">
            <a:extLst>
              <a:ext uri="{FF2B5EF4-FFF2-40B4-BE49-F238E27FC236}">
                <a16:creationId xmlns:a16="http://schemas.microsoft.com/office/drawing/2014/main" id="{42F219BC-DC42-8A46-8112-D8090B057CFF}"/>
              </a:ext>
            </a:extLst>
          </p:cNvPr>
          <p:cNvPicPr>
            <a:picLocks noChangeAspect="1"/>
          </p:cNvPicPr>
          <p:nvPr/>
        </p:nvPicPr>
        <p:blipFill>
          <a:blip r:embed="rId2"/>
          <a:srcRect/>
          <a:stretch/>
        </p:blipFill>
        <p:spPr>
          <a:xfrm>
            <a:off x="4457701" y="2771775"/>
            <a:ext cx="7575039" cy="3005967"/>
          </a:xfrm>
          <a:prstGeom prst="rect">
            <a:avLst/>
          </a:prstGeom>
        </p:spPr>
      </p:pic>
    </p:spTree>
    <p:extLst>
      <p:ext uri="{BB962C8B-B14F-4D97-AF65-F5344CB8AC3E}">
        <p14:creationId xmlns:p14="http://schemas.microsoft.com/office/powerpoint/2010/main" val="284118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r>
              <a:rPr lang="en-US" dirty="0"/>
              <a:t>Q5: Do you write code in text files or </a:t>
            </a:r>
            <a:r>
              <a:rPr lang="en-US" dirty="0" err="1"/>
              <a:t>jupyter</a:t>
            </a:r>
            <a:r>
              <a:rPr lang="en-US" dirty="0"/>
              <a:t> notebooks (or some equivalent)?</a:t>
            </a:r>
          </a:p>
          <a:p>
            <a:pPr marL="0" indent="0">
              <a:buNone/>
            </a:pPr>
            <a:endParaRPr lang="en-US" dirty="0"/>
          </a:p>
          <a:p>
            <a:pPr marL="0" indent="0">
              <a:buNone/>
            </a:pPr>
            <a:r>
              <a:rPr lang="en-US" dirty="0"/>
              <a:t>Mostly notebooks, but a few of you have worked in text files</a:t>
            </a:r>
          </a:p>
          <a:p>
            <a:pPr marL="0" indent="0">
              <a:buNone/>
            </a:pPr>
            <a:endParaRPr lang="en-US" dirty="0"/>
          </a:p>
          <a:p>
            <a:pPr marL="0" indent="0">
              <a:buNone/>
            </a:pPr>
            <a:r>
              <a:rPr lang="en-US" dirty="0"/>
              <a:t>When you’ve built up a large code base for a project, they serve different purposes</a:t>
            </a:r>
          </a:p>
        </p:txBody>
      </p:sp>
      <p:pic>
        <p:nvPicPr>
          <p:cNvPr id="5" name="Picture 4">
            <a:extLst>
              <a:ext uri="{FF2B5EF4-FFF2-40B4-BE49-F238E27FC236}">
                <a16:creationId xmlns:a16="http://schemas.microsoft.com/office/drawing/2014/main" id="{7ABCB556-0684-C749-8321-440F362A23BC}"/>
              </a:ext>
            </a:extLst>
          </p:cNvPr>
          <p:cNvPicPr>
            <a:picLocks noChangeAspect="1"/>
          </p:cNvPicPr>
          <p:nvPr/>
        </p:nvPicPr>
        <p:blipFill>
          <a:blip r:embed="rId3"/>
          <a:srcRect/>
          <a:stretch/>
        </p:blipFill>
        <p:spPr>
          <a:xfrm>
            <a:off x="4695825" y="1004134"/>
            <a:ext cx="7286625" cy="5100638"/>
          </a:xfrm>
          <a:prstGeom prst="rect">
            <a:avLst/>
          </a:prstGeom>
        </p:spPr>
      </p:pic>
    </p:spTree>
    <p:extLst>
      <p:ext uri="{BB962C8B-B14F-4D97-AF65-F5344CB8AC3E}">
        <p14:creationId xmlns:p14="http://schemas.microsoft.com/office/powerpoint/2010/main" val="3905990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have</a:t>
            </a:r>
          </a:p>
        </p:txBody>
      </p:sp>
      <p:pic>
        <p:nvPicPr>
          <p:cNvPr id="6" name="Picture 5">
            <a:extLst>
              <a:ext uri="{FF2B5EF4-FFF2-40B4-BE49-F238E27FC236}">
                <a16:creationId xmlns:a16="http://schemas.microsoft.com/office/drawing/2014/main" id="{24B9F8EE-B370-EE4B-83CB-9BEE45ECF25E}"/>
              </a:ext>
            </a:extLst>
          </p:cNvPr>
          <p:cNvPicPr>
            <a:picLocks noChangeAspect="1"/>
          </p:cNvPicPr>
          <p:nvPr/>
        </p:nvPicPr>
        <p:blipFill>
          <a:blip r:embed="rId2"/>
          <a:srcRect/>
          <a:stretch/>
        </p:blipFill>
        <p:spPr>
          <a:xfrm>
            <a:off x="4457701" y="921557"/>
            <a:ext cx="7524021" cy="5183215"/>
          </a:xfrm>
          <a:prstGeom prst="rect">
            <a:avLst/>
          </a:prstGeom>
        </p:spPr>
      </p:pic>
    </p:spTree>
    <p:extLst>
      <p:ext uri="{BB962C8B-B14F-4D97-AF65-F5344CB8AC3E}">
        <p14:creationId xmlns:p14="http://schemas.microsoft.com/office/powerpoint/2010/main" val="1809393127"/>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587</TotalTime>
  <Words>1115</Words>
  <Application>Microsoft Macintosh PowerPoint</Application>
  <PresentationFormat>Widescreen</PresentationFormat>
  <Paragraphs>159</Paragraphs>
  <Slides>19</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Times New Roman</vt:lpstr>
      <vt:lpstr>Trebuchet MS</vt:lpstr>
      <vt:lpstr>Berlin</vt:lpstr>
      <vt:lpstr>Introduction</vt:lpstr>
      <vt:lpstr>Hello!</vt:lpstr>
      <vt:lpstr>Format</vt:lpstr>
      <vt:lpstr>Survey Responses</vt:lpstr>
      <vt:lpstr>Survey Responses</vt:lpstr>
      <vt:lpstr>Survey Responses</vt:lpstr>
      <vt:lpstr>Survey Responses</vt:lpstr>
      <vt:lpstr>Survey Responses</vt:lpstr>
      <vt:lpstr>Survey Responses</vt:lpstr>
      <vt:lpstr>Survey Responses</vt:lpstr>
      <vt:lpstr>Survey Responses </vt:lpstr>
      <vt:lpstr>Additional Learning Material</vt:lpstr>
      <vt:lpstr>Tools: A Text Editor </vt:lpstr>
      <vt:lpstr>Tools: A Terminal </vt:lpstr>
      <vt:lpstr>Tools: A Terminal </vt:lpstr>
      <vt:lpstr>Tools: Cloud Computing </vt:lpstr>
      <vt:lpstr>If You Haven’t Already </vt:lpstr>
      <vt:lpstr>Goals </vt:lpstr>
      <vt:lpstr>Monday Motivation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James William</dc:creator>
  <cp:lastModifiedBy>Johnson, James</cp:lastModifiedBy>
  <cp:revision>329</cp:revision>
  <dcterms:created xsi:type="dcterms:W3CDTF">2020-02-27T18:08:37Z</dcterms:created>
  <dcterms:modified xsi:type="dcterms:W3CDTF">2023-05-07T22:23:02Z</dcterms:modified>
</cp:coreProperties>
</file>

<file path=docProps/thumbnail.jpeg>
</file>